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 id="263" r:id="rId9"/>
    <p:sldId id="264" r:id="rId10"/>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4" d="100"/>
          <a:sy n="94" d="100"/>
        </p:scale>
        <p:origin x="42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lt-L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lt-LT"/>
          </a:p>
        </p:txBody>
      </p:sp>
      <p:sp>
        <p:nvSpPr>
          <p:cNvPr id="4" name="Date Placeholder 3"/>
          <p:cNvSpPr>
            <a:spLocks noGrp="1"/>
          </p:cNvSpPr>
          <p:nvPr>
            <p:ph type="dt" sz="half" idx="10"/>
          </p:nvPr>
        </p:nvSpPr>
        <p:spPr/>
        <p:txBody>
          <a:bodyPr/>
          <a:lstStyle/>
          <a:p>
            <a:fld id="{DA616436-3532-481D-AB83-C1D382D1A421}" type="datetimeFigureOut">
              <a:rPr lang="lt-LT" smtClean="0"/>
              <a:t>2016.04.25</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E09C4EB-097B-463E-9F6F-371F69DCCD5F}" type="slidenum">
              <a:rPr lang="lt-LT" smtClean="0"/>
              <a:t>‹#›</a:t>
            </a:fld>
            <a:endParaRPr lang="lt-LT"/>
          </a:p>
        </p:txBody>
      </p:sp>
    </p:spTree>
    <p:extLst>
      <p:ext uri="{BB962C8B-B14F-4D97-AF65-F5344CB8AC3E}">
        <p14:creationId xmlns:p14="http://schemas.microsoft.com/office/powerpoint/2010/main" val="2428329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DA616436-3532-481D-AB83-C1D382D1A421}" type="datetimeFigureOut">
              <a:rPr lang="lt-LT" smtClean="0"/>
              <a:t>2016.04.25</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E09C4EB-097B-463E-9F6F-371F69DCCD5F}" type="slidenum">
              <a:rPr lang="lt-LT" smtClean="0"/>
              <a:t>‹#›</a:t>
            </a:fld>
            <a:endParaRPr lang="lt-LT"/>
          </a:p>
        </p:txBody>
      </p:sp>
    </p:spTree>
    <p:extLst>
      <p:ext uri="{BB962C8B-B14F-4D97-AF65-F5344CB8AC3E}">
        <p14:creationId xmlns:p14="http://schemas.microsoft.com/office/powerpoint/2010/main" val="679988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lt-LT"/>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DA616436-3532-481D-AB83-C1D382D1A421}" type="datetimeFigureOut">
              <a:rPr lang="lt-LT" smtClean="0"/>
              <a:t>2016.04.25</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E09C4EB-097B-463E-9F6F-371F69DCCD5F}" type="slidenum">
              <a:rPr lang="lt-LT" smtClean="0"/>
              <a:t>‹#›</a:t>
            </a:fld>
            <a:endParaRPr lang="lt-LT"/>
          </a:p>
        </p:txBody>
      </p:sp>
    </p:spTree>
    <p:extLst>
      <p:ext uri="{BB962C8B-B14F-4D97-AF65-F5344CB8AC3E}">
        <p14:creationId xmlns:p14="http://schemas.microsoft.com/office/powerpoint/2010/main" val="859346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DA616436-3532-481D-AB83-C1D382D1A421}" type="datetimeFigureOut">
              <a:rPr lang="lt-LT" smtClean="0"/>
              <a:t>2016.04.25</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E09C4EB-097B-463E-9F6F-371F69DCCD5F}" type="slidenum">
              <a:rPr lang="lt-LT" smtClean="0"/>
              <a:t>‹#›</a:t>
            </a:fld>
            <a:endParaRPr lang="lt-LT"/>
          </a:p>
        </p:txBody>
      </p:sp>
    </p:spTree>
    <p:extLst>
      <p:ext uri="{BB962C8B-B14F-4D97-AF65-F5344CB8AC3E}">
        <p14:creationId xmlns:p14="http://schemas.microsoft.com/office/powerpoint/2010/main" val="2801287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lt-LT"/>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616436-3532-481D-AB83-C1D382D1A421}" type="datetimeFigureOut">
              <a:rPr lang="lt-LT" smtClean="0"/>
              <a:t>2016.04.25</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E09C4EB-097B-463E-9F6F-371F69DCCD5F}" type="slidenum">
              <a:rPr lang="lt-LT" smtClean="0"/>
              <a:t>‹#›</a:t>
            </a:fld>
            <a:endParaRPr lang="lt-LT"/>
          </a:p>
        </p:txBody>
      </p:sp>
    </p:spTree>
    <p:extLst>
      <p:ext uri="{BB962C8B-B14F-4D97-AF65-F5344CB8AC3E}">
        <p14:creationId xmlns:p14="http://schemas.microsoft.com/office/powerpoint/2010/main" val="3354059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Date Placeholder 4"/>
          <p:cNvSpPr>
            <a:spLocks noGrp="1"/>
          </p:cNvSpPr>
          <p:nvPr>
            <p:ph type="dt" sz="half" idx="10"/>
          </p:nvPr>
        </p:nvSpPr>
        <p:spPr/>
        <p:txBody>
          <a:bodyPr/>
          <a:lstStyle/>
          <a:p>
            <a:fld id="{DA616436-3532-481D-AB83-C1D382D1A421}" type="datetimeFigureOut">
              <a:rPr lang="lt-LT" smtClean="0"/>
              <a:t>2016.04.25</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EE09C4EB-097B-463E-9F6F-371F69DCCD5F}" type="slidenum">
              <a:rPr lang="lt-LT" smtClean="0"/>
              <a:t>‹#›</a:t>
            </a:fld>
            <a:endParaRPr lang="lt-LT"/>
          </a:p>
        </p:txBody>
      </p:sp>
    </p:spTree>
    <p:extLst>
      <p:ext uri="{BB962C8B-B14F-4D97-AF65-F5344CB8AC3E}">
        <p14:creationId xmlns:p14="http://schemas.microsoft.com/office/powerpoint/2010/main" val="4284639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lt-LT"/>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7" name="Date Placeholder 6"/>
          <p:cNvSpPr>
            <a:spLocks noGrp="1"/>
          </p:cNvSpPr>
          <p:nvPr>
            <p:ph type="dt" sz="half" idx="10"/>
          </p:nvPr>
        </p:nvSpPr>
        <p:spPr/>
        <p:txBody>
          <a:bodyPr/>
          <a:lstStyle/>
          <a:p>
            <a:fld id="{DA616436-3532-481D-AB83-C1D382D1A421}" type="datetimeFigureOut">
              <a:rPr lang="lt-LT" smtClean="0"/>
              <a:t>2016.04.25</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EE09C4EB-097B-463E-9F6F-371F69DCCD5F}" type="slidenum">
              <a:rPr lang="lt-LT" smtClean="0"/>
              <a:t>‹#›</a:t>
            </a:fld>
            <a:endParaRPr lang="lt-LT"/>
          </a:p>
        </p:txBody>
      </p:sp>
    </p:spTree>
    <p:extLst>
      <p:ext uri="{BB962C8B-B14F-4D97-AF65-F5344CB8AC3E}">
        <p14:creationId xmlns:p14="http://schemas.microsoft.com/office/powerpoint/2010/main" val="1843476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Date Placeholder 2"/>
          <p:cNvSpPr>
            <a:spLocks noGrp="1"/>
          </p:cNvSpPr>
          <p:nvPr>
            <p:ph type="dt" sz="half" idx="10"/>
          </p:nvPr>
        </p:nvSpPr>
        <p:spPr/>
        <p:txBody>
          <a:bodyPr/>
          <a:lstStyle/>
          <a:p>
            <a:fld id="{DA616436-3532-481D-AB83-C1D382D1A421}" type="datetimeFigureOut">
              <a:rPr lang="lt-LT" smtClean="0"/>
              <a:t>2016.04.25</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EE09C4EB-097B-463E-9F6F-371F69DCCD5F}" type="slidenum">
              <a:rPr lang="lt-LT" smtClean="0"/>
              <a:t>‹#›</a:t>
            </a:fld>
            <a:endParaRPr lang="lt-LT"/>
          </a:p>
        </p:txBody>
      </p:sp>
    </p:spTree>
    <p:extLst>
      <p:ext uri="{BB962C8B-B14F-4D97-AF65-F5344CB8AC3E}">
        <p14:creationId xmlns:p14="http://schemas.microsoft.com/office/powerpoint/2010/main" val="990632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616436-3532-481D-AB83-C1D382D1A421}" type="datetimeFigureOut">
              <a:rPr lang="lt-LT" smtClean="0"/>
              <a:t>2016.04.25</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EE09C4EB-097B-463E-9F6F-371F69DCCD5F}" type="slidenum">
              <a:rPr lang="lt-LT" smtClean="0"/>
              <a:t>‹#›</a:t>
            </a:fld>
            <a:endParaRPr lang="lt-LT"/>
          </a:p>
        </p:txBody>
      </p:sp>
    </p:spTree>
    <p:extLst>
      <p:ext uri="{BB962C8B-B14F-4D97-AF65-F5344CB8AC3E}">
        <p14:creationId xmlns:p14="http://schemas.microsoft.com/office/powerpoint/2010/main" val="4073436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lt-LT"/>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616436-3532-481D-AB83-C1D382D1A421}" type="datetimeFigureOut">
              <a:rPr lang="lt-LT" smtClean="0"/>
              <a:t>2016.04.25</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EE09C4EB-097B-463E-9F6F-371F69DCCD5F}" type="slidenum">
              <a:rPr lang="lt-LT" smtClean="0"/>
              <a:t>‹#›</a:t>
            </a:fld>
            <a:endParaRPr lang="lt-LT"/>
          </a:p>
        </p:txBody>
      </p:sp>
    </p:spTree>
    <p:extLst>
      <p:ext uri="{BB962C8B-B14F-4D97-AF65-F5344CB8AC3E}">
        <p14:creationId xmlns:p14="http://schemas.microsoft.com/office/powerpoint/2010/main" val="3562451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lt-LT"/>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616436-3532-481D-AB83-C1D382D1A421}" type="datetimeFigureOut">
              <a:rPr lang="lt-LT" smtClean="0"/>
              <a:t>2016.04.25</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EE09C4EB-097B-463E-9F6F-371F69DCCD5F}" type="slidenum">
              <a:rPr lang="lt-LT" smtClean="0"/>
              <a:t>‹#›</a:t>
            </a:fld>
            <a:endParaRPr lang="lt-LT"/>
          </a:p>
        </p:txBody>
      </p:sp>
    </p:spTree>
    <p:extLst>
      <p:ext uri="{BB962C8B-B14F-4D97-AF65-F5344CB8AC3E}">
        <p14:creationId xmlns:p14="http://schemas.microsoft.com/office/powerpoint/2010/main" val="1073828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lt-LT"/>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616436-3532-481D-AB83-C1D382D1A421}" type="datetimeFigureOut">
              <a:rPr lang="lt-LT" smtClean="0"/>
              <a:t>2016.04.25</a:t>
            </a:fld>
            <a:endParaRPr lang="lt-L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09C4EB-097B-463E-9F6F-371F69DCCD5F}" type="slidenum">
              <a:rPr lang="lt-LT" smtClean="0"/>
              <a:t>‹#›</a:t>
            </a:fld>
            <a:endParaRPr lang="lt-LT"/>
          </a:p>
        </p:txBody>
      </p:sp>
    </p:spTree>
    <p:extLst>
      <p:ext uri="{BB962C8B-B14F-4D97-AF65-F5344CB8AC3E}">
        <p14:creationId xmlns:p14="http://schemas.microsoft.com/office/powerpoint/2010/main" val="139014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5440" y="2941003"/>
            <a:ext cx="9144000" cy="2387600"/>
          </a:xfrm>
        </p:spPr>
        <p:txBody>
          <a:bodyPr>
            <a:normAutofit fontScale="90000"/>
          </a:bodyPr>
          <a:lstStyle/>
          <a:p>
            <a:r>
              <a:rPr lang="en-GB" b="1" dirty="0"/>
              <a:t>Legal regulation of mediation</a:t>
            </a:r>
            <a:r>
              <a:rPr lang="lt-LT" dirty="0"/>
              <a:t/>
            </a:r>
            <a:br>
              <a:rPr lang="lt-LT" dirty="0"/>
            </a:br>
            <a:r>
              <a:rPr lang="en-GB" b="1" dirty="0"/>
              <a:t>and involved institutions:</a:t>
            </a:r>
            <a:r>
              <a:rPr lang="lt-LT" dirty="0"/>
              <a:t/>
            </a:r>
            <a:br>
              <a:rPr lang="lt-LT" dirty="0"/>
            </a:br>
            <a:r>
              <a:rPr lang="en-GB" b="1" dirty="0" smtClean="0"/>
              <a:t>Lithuania</a:t>
            </a:r>
            <a:endParaRPr lang="lt-LT" dirty="0"/>
          </a:p>
        </p:txBody>
      </p:sp>
      <p:pic>
        <p:nvPicPr>
          <p:cNvPr id="4" name="Picture 3" descr="C:\Users\KristineTi.TMC_A\Desktop\header.png"/>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2286000"/>
          </a:xfrm>
          <a:prstGeom prst="rect">
            <a:avLst/>
          </a:prstGeom>
          <a:noFill/>
          <a:ln>
            <a:noFill/>
          </a:ln>
        </p:spPr>
      </p:pic>
    </p:spTree>
    <p:extLst>
      <p:ext uri="{BB962C8B-B14F-4D97-AF65-F5344CB8AC3E}">
        <p14:creationId xmlns:p14="http://schemas.microsoft.com/office/powerpoint/2010/main" val="345315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lv-LV" dirty="0" smtClean="0"/>
              <a:t>No traditions of mediation or overall settlements efforts. </a:t>
            </a:r>
          </a:p>
          <a:p>
            <a:pPr marL="0" indent="0">
              <a:buNone/>
            </a:pPr>
            <a:endParaRPr lang="lt-LT" dirty="0" smtClean="0"/>
          </a:p>
          <a:p>
            <a:r>
              <a:rPr lang="lt-LT" dirty="0" err="1" smtClean="0"/>
              <a:t>Mediation</a:t>
            </a:r>
            <a:r>
              <a:rPr lang="lt-LT" dirty="0" smtClean="0"/>
              <a:t> </a:t>
            </a:r>
            <a:r>
              <a:rPr lang="lt-LT" dirty="0" err="1" smtClean="0"/>
              <a:t>ist</a:t>
            </a:r>
            <a:r>
              <a:rPr lang="lt-LT" dirty="0" smtClean="0"/>
              <a:t> </a:t>
            </a:r>
            <a:r>
              <a:rPr lang="lt-LT" dirty="0" err="1" smtClean="0"/>
              <a:t>still</a:t>
            </a:r>
            <a:r>
              <a:rPr lang="lt-LT" dirty="0" smtClean="0"/>
              <a:t> </a:t>
            </a:r>
            <a:r>
              <a:rPr lang="lt-LT" dirty="0" err="1" smtClean="0"/>
              <a:t>quite</a:t>
            </a:r>
            <a:r>
              <a:rPr lang="lt-LT" dirty="0" smtClean="0"/>
              <a:t> a </a:t>
            </a:r>
            <a:r>
              <a:rPr lang="lt-LT" dirty="0" err="1" smtClean="0"/>
              <a:t>new</a:t>
            </a:r>
            <a:r>
              <a:rPr lang="lt-LT" dirty="0" smtClean="0"/>
              <a:t> </a:t>
            </a:r>
            <a:r>
              <a:rPr lang="lt-LT" dirty="0" err="1" smtClean="0"/>
              <a:t>phenomenon</a:t>
            </a:r>
            <a:r>
              <a:rPr lang="lt-LT" dirty="0" smtClean="0"/>
              <a:t> . </a:t>
            </a:r>
          </a:p>
          <a:p>
            <a:endParaRPr lang="lt-LT" dirty="0" smtClean="0"/>
          </a:p>
          <a:p>
            <a:pPr algn="just"/>
            <a:r>
              <a:rPr lang="lt-LT" altLang="lt-LT" dirty="0" err="1" smtClean="0"/>
              <a:t>Adoption</a:t>
            </a:r>
            <a:r>
              <a:rPr lang="lt-LT" altLang="lt-LT" dirty="0" smtClean="0"/>
              <a:t> </a:t>
            </a:r>
            <a:r>
              <a:rPr lang="lt-LT" altLang="lt-LT" dirty="0" err="1" smtClean="0"/>
              <a:t>of</a:t>
            </a:r>
            <a:r>
              <a:rPr lang="lt-LT" altLang="lt-LT" dirty="0" smtClean="0"/>
              <a:t> EU </a:t>
            </a:r>
            <a:r>
              <a:rPr lang="lt-LT" altLang="lt-LT" dirty="0" err="1" smtClean="0"/>
              <a:t>Directive</a:t>
            </a:r>
            <a:r>
              <a:rPr lang="lt-LT" altLang="lt-LT" dirty="0" smtClean="0"/>
              <a:t> 2008/52/EC </a:t>
            </a:r>
            <a:r>
              <a:rPr lang="lt-LT" altLang="lt-LT" dirty="0" err="1" smtClean="0"/>
              <a:t>on</a:t>
            </a:r>
            <a:r>
              <a:rPr lang="lt-LT" altLang="lt-LT" dirty="0" smtClean="0"/>
              <a:t> </a:t>
            </a:r>
            <a:r>
              <a:rPr lang="lt-LT" altLang="lt-LT" dirty="0" err="1" smtClean="0"/>
              <a:t>certain</a:t>
            </a:r>
            <a:r>
              <a:rPr lang="lt-LT" altLang="lt-LT" dirty="0" smtClean="0"/>
              <a:t> </a:t>
            </a:r>
            <a:r>
              <a:rPr lang="en-GB" altLang="lt-LT" dirty="0" smtClean="0"/>
              <a:t>aspects of mediation in civil and commercial matters became the biggest stimulus to promote mediation. </a:t>
            </a:r>
            <a:endParaRPr lang="lt-LT" altLang="lt-LT" dirty="0" smtClean="0"/>
          </a:p>
          <a:p>
            <a:endParaRPr lang="lt-LT" dirty="0"/>
          </a:p>
        </p:txBody>
      </p:sp>
    </p:spTree>
    <p:extLst>
      <p:ext uri="{BB962C8B-B14F-4D97-AF65-F5344CB8AC3E}">
        <p14:creationId xmlns:p14="http://schemas.microsoft.com/office/powerpoint/2010/main" val="4764766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b="1" dirty="0" smtClean="0"/>
              <a:t>NORMATIVE SOURCES</a:t>
            </a:r>
            <a:endParaRPr lang="lt-LT" b="1" dirty="0"/>
          </a:p>
        </p:txBody>
      </p:sp>
      <p:sp>
        <p:nvSpPr>
          <p:cNvPr id="3" name="Content Placeholder 2"/>
          <p:cNvSpPr>
            <a:spLocks noGrp="1"/>
          </p:cNvSpPr>
          <p:nvPr>
            <p:ph idx="1"/>
          </p:nvPr>
        </p:nvSpPr>
        <p:spPr/>
        <p:txBody>
          <a:bodyPr/>
          <a:lstStyle/>
          <a:p>
            <a:r>
              <a:rPr lang="en-GB" dirty="0" smtClean="0"/>
              <a:t>on 20</a:t>
            </a:r>
            <a:r>
              <a:rPr lang="en-GB" baseline="30000" dirty="0" smtClean="0"/>
              <a:t>th</a:t>
            </a:r>
            <a:r>
              <a:rPr lang="en-GB" dirty="0" smtClean="0"/>
              <a:t> of May 2005 the first court-annexed mediation rules were adopted by the Judicial Council</a:t>
            </a:r>
            <a:r>
              <a:rPr lang="lt-LT" dirty="0" smtClean="0"/>
              <a:t>.</a:t>
            </a:r>
            <a:endParaRPr lang="en-US" dirty="0" smtClean="0"/>
          </a:p>
          <a:p>
            <a:pPr algn="just"/>
            <a:r>
              <a:rPr lang="lt-LT" dirty="0" err="1" smtClean="0"/>
              <a:t>Law</a:t>
            </a:r>
            <a:r>
              <a:rPr lang="lt-LT" dirty="0" smtClean="0"/>
              <a:t> </a:t>
            </a:r>
            <a:r>
              <a:rPr lang="lt-LT" dirty="0" err="1" smtClean="0"/>
              <a:t>on</a:t>
            </a:r>
            <a:r>
              <a:rPr lang="lt-LT" dirty="0" smtClean="0"/>
              <a:t> </a:t>
            </a:r>
            <a:r>
              <a:rPr lang="lt-LT" dirty="0" err="1" smtClean="0"/>
              <a:t>Mediation</a:t>
            </a:r>
            <a:r>
              <a:rPr lang="lt-LT" dirty="0" smtClean="0"/>
              <a:t> c</a:t>
            </a:r>
            <a:r>
              <a:rPr lang="en-US" dirty="0" err="1" smtClean="0"/>
              <a:t>ame</a:t>
            </a:r>
            <a:r>
              <a:rPr lang="en-US" dirty="0" smtClean="0"/>
              <a:t> into force 1</a:t>
            </a:r>
            <a:r>
              <a:rPr lang="en-US" baseline="30000" dirty="0" smtClean="0"/>
              <a:t>st</a:t>
            </a:r>
            <a:r>
              <a:rPr lang="en-US" dirty="0" smtClean="0"/>
              <a:t> of January 2010</a:t>
            </a:r>
            <a:r>
              <a:rPr lang="lt-LT" dirty="0" smtClean="0"/>
              <a:t>. </a:t>
            </a:r>
          </a:p>
          <a:p>
            <a:pPr algn="just"/>
            <a:r>
              <a:rPr lang="lt-LT" dirty="0" err="1" smtClean="0"/>
              <a:t>Since</a:t>
            </a:r>
            <a:r>
              <a:rPr lang="lt-LT" dirty="0" smtClean="0"/>
              <a:t> </a:t>
            </a:r>
            <a:r>
              <a:rPr lang="lt-LT" dirty="0" err="1" smtClean="0"/>
              <a:t>the</a:t>
            </a:r>
            <a:r>
              <a:rPr lang="lt-LT" dirty="0" smtClean="0"/>
              <a:t> 1st </a:t>
            </a:r>
            <a:r>
              <a:rPr lang="lt-LT" dirty="0" err="1" smtClean="0"/>
              <a:t>of</a:t>
            </a:r>
            <a:r>
              <a:rPr lang="lt-LT" dirty="0" smtClean="0"/>
              <a:t> </a:t>
            </a:r>
            <a:r>
              <a:rPr lang="lt-LT" dirty="0" err="1" smtClean="0"/>
              <a:t>October</a:t>
            </a:r>
            <a:r>
              <a:rPr lang="lt-LT" dirty="0" smtClean="0"/>
              <a:t> 2011 </a:t>
            </a:r>
            <a:r>
              <a:rPr lang="en-GB" dirty="0" smtClean="0"/>
              <a:t>Article 231 (1) of C</a:t>
            </a:r>
            <a:r>
              <a:rPr lang="lt-LT" dirty="0" smtClean="0"/>
              <a:t>ode </a:t>
            </a:r>
            <a:r>
              <a:rPr lang="lt-LT" dirty="0" err="1" smtClean="0"/>
              <a:t>of</a:t>
            </a:r>
            <a:r>
              <a:rPr lang="lt-LT" dirty="0" smtClean="0"/>
              <a:t> </a:t>
            </a:r>
            <a:r>
              <a:rPr lang="lt-LT" dirty="0" err="1" smtClean="0"/>
              <a:t>Civil</a:t>
            </a:r>
            <a:r>
              <a:rPr lang="lt-LT" dirty="0" smtClean="0"/>
              <a:t> </a:t>
            </a:r>
            <a:r>
              <a:rPr lang="lt-LT" dirty="0" err="1" smtClean="0"/>
              <a:t>Procedure</a:t>
            </a:r>
            <a:r>
              <a:rPr lang="lt-LT" dirty="0" smtClean="0"/>
              <a:t> </a:t>
            </a:r>
            <a:r>
              <a:rPr lang="en-GB" dirty="0" smtClean="0"/>
              <a:t>says that with the consent of the parties court-annexed mediation can take place in the preliminary stage of the court hearing.</a:t>
            </a:r>
          </a:p>
          <a:p>
            <a:endParaRPr lang="lt-LT" dirty="0" smtClean="0"/>
          </a:p>
          <a:p>
            <a:pPr algn="just"/>
            <a:endParaRPr lang="en-US" dirty="0" smtClean="0"/>
          </a:p>
          <a:p>
            <a:endParaRPr lang="lt-LT" dirty="0"/>
          </a:p>
        </p:txBody>
      </p:sp>
    </p:spTree>
    <p:extLst>
      <p:ext uri="{BB962C8B-B14F-4D97-AF65-F5344CB8AC3E}">
        <p14:creationId xmlns:p14="http://schemas.microsoft.com/office/powerpoint/2010/main" val="709344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b="1" dirty="0" smtClean="0"/>
              <a:t>TYPES OF MEDIATION</a:t>
            </a:r>
            <a:endParaRPr lang="lt-LT" b="1" dirty="0"/>
          </a:p>
        </p:txBody>
      </p:sp>
      <p:sp>
        <p:nvSpPr>
          <p:cNvPr id="3" name="Content Placeholder 2"/>
          <p:cNvSpPr>
            <a:spLocks noGrp="1"/>
          </p:cNvSpPr>
          <p:nvPr>
            <p:ph idx="1"/>
          </p:nvPr>
        </p:nvSpPr>
        <p:spPr/>
        <p:txBody>
          <a:bodyPr/>
          <a:lstStyle/>
          <a:p>
            <a:r>
              <a:rPr lang="en-US" dirty="0" smtClean="0"/>
              <a:t>Out-of-court </a:t>
            </a:r>
            <a:r>
              <a:rPr lang="lt-LT" dirty="0" err="1" smtClean="0"/>
              <a:t>mediation</a:t>
            </a:r>
            <a:r>
              <a:rPr lang="lt-LT" dirty="0" smtClean="0"/>
              <a:t> </a:t>
            </a:r>
            <a:r>
              <a:rPr lang="en-US" dirty="0" smtClean="0"/>
              <a:t>(private mediation)</a:t>
            </a:r>
            <a:r>
              <a:rPr lang="lt-LT" dirty="0" smtClean="0"/>
              <a:t>. </a:t>
            </a:r>
            <a:endParaRPr lang="en-US" dirty="0" smtClean="0"/>
          </a:p>
          <a:p>
            <a:r>
              <a:rPr lang="en-US" dirty="0" smtClean="0"/>
              <a:t>Court-annexed mediation. </a:t>
            </a:r>
            <a:endParaRPr lang="lt-LT" dirty="0" smtClean="0"/>
          </a:p>
          <a:p>
            <a:endParaRPr lang="lt-LT" dirty="0"/>
          </a:p>
        </p:txBody>
      </p:sp>
    </p:spTree>
    <p:extLst>
      <p:ext uri="{BB962C8B-B14F-4D97-AF65-F5344CB8AC3E}">
        <p14:creationId xmlns:p14="http://schemas.microsoft.com/office/powerpoint/2010/main" val="27205527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b="1" dirty="0" smtClean="0"/>
              <a:t>TERMS AND DEFINITIONS</a:t>
            </a:r>
            <a:endParaRPr lang="lt-LT" b="1" dirty="0"/>
          </a:p>
        </p:txBody>
      </p:sp>
      <p:sp>
        <p:nvSpPr>
          <p:cNvPr id="3" name="Content Placeholder 2"/>
          <p:cNvSpPr>
            <a:spLocks noGrp="1"/>
          </p:cNvSpPr>
          <p:nvPr>
            <p:ph idx="1"/>
          </p:nvPr>
        </p:nvSpPr>
        <p:spPr/>
        <p:txBody>
          <a:bodyPr>
            <a:normAutofit lnSpcReduction="10000"/>
          </a:bodyPr>
          <a:lstStyle/>
          <a:p>
            <a:pPr algn="just"/>
            <a:r>
              <a:rPr lang="lt-LT" b="1" dirty="0" smtClean="0"/>
              <a:t>M</a:t>
            </a:r>
            <a:r>
              <a:rPr lang="en-GB" b="1" dirty="0" err="1" smtClean="0"/>
              <a:t>ediation</a:t>
            </a:r>
            <a:r>
              <a:rPr lang="en-GB" dirty="0" smtClean="0"/>
              <a:t> in civil disputes means civil dispute settlement procedure whereby one or several mediators in civil disputes assist the parties to a civil dispute in reaching an amicable agreement</a:t>
            </a:r>
            <a:r>
              <a:rPr lang="lt-LT" dirty="0" smtClean="0"/>
              <a:t>. </a:t>
            </a:r>
          </a:p>
          <a:p>
            <a:pPr algn="just"/>
            <a:r>
              <a:rPr lang="en-GB" b="1" dirty="0" smtClean="0"/>
              <a:t>Court-annexed mediation</a:t>
            </a:r>
            <a:r>
              <a:rPr lang="en-GB" dirty="0" smtClean="0"/>
              <a:t> is a civil settlement procedure whereby one or several court mediators assist the parties to a civil dispute in court in reaching an amicable agreement.  </a:t>
            </a:r>
            <a:endParaRPr lang="lt-LT" dirty="0" smtClean="0"/>
          </a:p>
          <a:p>
            <a:pPr algn="just"/>
            <a:r>
              <a:rPr lang="en-GB" b="1" dirty="0"/>
              <a:t>Agency administering mediation </a:t>
            </a:r>
            <a:r>
              <a:rPr lang="en-GB" dirty="0"/>
              <a:t>in civil disputes</a:t>
            </a:r>
            <a:r>
              <a:rPr lang="en-GB" b="1" dirty="0"/>
              <a:t> </a:t>
            </a:r>
            <a:r>
              <a:rPr lang="en-GB" dirty="0"/>
              <a:t>means a public or private legal person that recommends or appoints mediators, proposes or determines rules for mediation, administers the costs of mediation, provides premises for the procedure to be conducted in and/or provides other services related to mediation. </a:t>
            </a:r>
            <a:endParaRPr lang="lt-LT" dirty="0" smtClean="0"/>
          </a:p>
          <a:p>
            <a:pPr algn="just"/>
            <a:endParaRPr lang="lt-LT" dirty="0" smtClean="0"/>
          </a:p>
          <a:p>
            <a:endParaRPr lang="lt-LT" dirty="0"/>
          </a:p>
        </p:txBody>
      </p:sp>
    </p:spTree>
    <p:extLst>
      <p:ext uri="{BB962C8B-B14F-4D97-AF65-F5344CB8AC3E}">
        <p14:creationId xmlns:p14="http://schemas.microsoft.com/office/powerpoint/2010/main" val="29657639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b="1" dirty="0" smtClean="0"/>
              <a:t>MEDIATION PROCEDURE</a:t>
            </a:r>
            <a:endParaRPr lang="lt-LT" b="1" dirty="0"/>
          </a:p>
        </p:txBody>
      </p:sp>
      <p:sp>
        <p:nvSpPr>
          <p:cNvPr id="3" name="Content Placeholder 2"/>
          <p:cNvSpPr>
            <a:spLocks noGrp="1"/>
          </p:cNvSpPr>
          <p:nvPr>
            <p:ph idx="1"/>
          </p:nvPr>
        </p:nvSpPr>
        <p:spPr/>
        <p:txBody>
          <a:bodyPr/>
          <a:lstStyle/>
          <a:p>
            <a:pPr algn="just"/>
            <a:r>
              <a:rPr lang="lt-LT" dirty="0" err="1" smtClean="0"/>
              <a:t>Mediation</a:t>
            </a:r>
            <a:r>
              <a:rPr lang="lt-LT" dirty="0" smtClean="0"/>
              <a:t> </a:t>
            </a:r>
            <a:r>
              <a:rPr lang="lt-LT" dirty="0" err="1" smtClean="0"/>
              <a:t>procedure</a:t>
            </a:r>
            <a:r>
              <a:rPr lang="lt-LT" dirty="0" smtClean="0"/>
              <a:t> </a:t>
            </a:r>
            <a:r>
              <a:rPr lang="lt-LT" dirty="0" err="1" smtClean="0"/>
              <a:t>flexible</a:t>
            </a:r>
            <a:r>
              <a:rPr lang="lt-LT" dirty="0" smtClean="0"/>
              <a:t> </a:t>
            </a:r>
            <a:r>
              <a:rPr lang="lt-LT" dirty="0" err="1" smtClean="0"/>
              <a:t>and</a:t>
            </a:r>
            <a:r>
              <a:rPr lang="lt-LT" dirty="0" smtClean="0"/>
              <a:t> </a:t>
            </a:r>
            <a:r>
              <a:rPr lang="lt-LT" dirty="0" err="1" smtClean="0"/>
              <a:t>not</a:t>
            </a:r>
            <a:r>
              <a:rPr lang="lt-LT" dirty="0" smtClean="0"/>
              <a:t> </a:t>
            </a:r>
            <a:r>
              <a:rPr lang="lt-LT" dirty="0" err="1" smtClean="0"/>
              <a:t>really</a:t>
            </a:r>
            <a:r>
              <a:rPr lang="lt-LT" dirty="0" smtClean="0"/>
              <a:t> </a:t>
            </a:r>
            <a:r>
              <a:rPr lang="lt-LT" dirty="0" err="1" smtClean="0"/>
              <a:t>regulated</a:t>
            </a:r>
            <a:r>
              <a:rPr lang="lt-LT" dirty="0" smtClean="0"/>
              <a:t>.</a:t>
            </a:r>
          </a:p>
          <a:p>
            <a:pPr algn="just"/>
            <a:r>
              <a:rPr lang="lt-LT" dirty="0" err="1" smtClean="0"/>
              <a:t>In</a:t>
            </a:r>
            <a:r>
              <a:rPr lang="lt-LT" dirty="0" smtClean="0"/>
              <a:t> </a:t>
            </a:r>
            <a:r>
              <a:rPr lang="lt-LT" dirty="0" err="1" smtClean="0"/>
              <a:t>laws</a:t>
            </a:r>
            <a:r>
              <a:rPr lang="lt-LT" dirty="0" smtClean="0"/>
              <a:t> </a:t>
            </a:r>
            <a:r>
              <a:rPr lang="lt-LT" dirty="0" err="1" smtClean="0"/>
              <a:t>and</a:t>
            </a:r>
            <a:r>
              <a:rPr lang="lt-LT" dirty="0" smtClean="0"/>
              <a:t> </a:t>
            </a:r>
            <a:r>
              <a:rPr lang="lt-LT" dirty="0" err="1" smtClean="0"/>
              <a:t>rules</a:t>
            </a:r>
            <a:r>
              <a:rPr lang="lt-LT" dirty="0" smtClean="0"/>
              <a:t> </a:t>
            </a:r>
            <a:r>
              <a:rPr lang="lt-LT" dirty="0" err="1" smtClean="0"/>
              <a:t>such</a:t>
            </a:r>
            <a:r>
              <a:rPr lang="lt-LT" dirty="0" smtClean="0"/>
              <a:t> </a:t>
            </a:r>
            <a:r>
              <a:rPr lang="lt-LT" dirty="0" err="1" smtClean="0"/>
              <a:t>principles</a:t>
            </a:r>
            <a:r>
              <a:rPr lang="lt-LT" dirty="0" smtClean="0"/>
              <a:t> </a:t>
            </a:r>
            <a:r>
              <a:rPr lang="lt-LT" dirty="0" err="1" smtClean="0"/>
              <a:t>mentioned</a:t>
            </a:r>
            <a:r>
              <a:rPr lang="lt-LT" dirty="0" smtClean="0"/>
              <a:t>: </a:t>
            </a:r>
            <a:r>
              <a:rPr lang="en-GB" dirty="0" smtClean="0"/>
              <a:t>equality of the parties, efficiency, confidentiality, tolerance, and fairness of the procedure</a:t>
            </a:r>
            <a:r>
              <a:rPr lang="lt-LT" dirty="0" smtClean="0"/>
              <a:t>. </a:t>
            </a:r>
          </a:p>
          <a:p>
            <a:r>
              <a:rPr lang="lt-LT" dirty="0" err="1" smtClean="0"/>
              <a:t>Time</a:t>
            </a:r>
            <a:r>
              <a:rPr lang="lt-LT" dirty="0" smtClean="0"/>
              <a:t> </a:t>
            </a:r>
            <a:r>
              <a:rPr lang="lt-LT" dirty="0" err="1" smtClean="0"/>
              <a:t>limits</a:t>
            </a:r>
            <a:r>
              <a:rPr lang="lt-LT" dirty="0" smtClean="0"/>
              <a:t> </a:t>
            </a:r>
            <a:r>
              <a:rPr lang="lt-LT" dirty="0" err="1" smtClean="0"/>
              <a:t>for</a:t>
            </a:r>
            <a:r>
              <a:rPr lang="lt-LT" dirty="0" smtClean="0"/>
              <a:t> </a:t>
            </a:r>
            <a:r>
              <a:rPr lang="lt-LT" dirty="0" err="1" smtClean="0"/>
              <a:t>court-annexed</a:t>
            </a:r>
            <a:r>
              <a:rPr lang="lt-LT" dirty="0" smtClean="0"/>
              <a:t> </a:t>
            </a:r>
            <a:r>
              <a:rPr lang="lt-LT" dirty="0" err="1" smtClean="0"/>
              <a:t>mediation</a:t>
            </a:r>
            <a:r>
              <a:rPr lang="lt-LT" dirty="0" smtClean="0"/>
              <a:t> </a:t>
            </a:r>
            <a:r>
              <a:rPr lang="lt-LT" dirty="0" err="1" smtClean="0"/>
              <a:t>revoked</a:t>
            </a:r>
            <a:r>
              <a:rPr lang="lt-LT" dirty="0"/>
              <a:t>.</a:t>
            </a:r>
            <a:endParaRPr lang="lt-LT" dirty="0" smtClean="0"/>
          </a:p>
          <a:p>
            <a:r>
              <a:rPr lang="lt-LT" dirty="0" err="1" smtClean="0"/>
              <a:t>Court-annexed</a:t>
            </a:r>
            <a:r>
              <a:rPr lang="lt-LT" dirty="0" smtClean="0"/>
              <a:t> </a:t>
            </a:r>
            <a:r>
              <a:rPr lang="lt-LT" dirty="0" err="1" smtClean="0"/>
              <a:t>mediation</a:t>
            </a:r>
            <a:r>
              <a:rPr lang="lt-LT" dirty="0" smtClean="0"/>
              <a:t> </a:t>
            </a:r>
            <a:r>
              <a:rPr lang="lt-LT" dirty="0" err="1" smtClean="0"/>
              <a:t>free</a:t>
            </a:r>
            <a:r>
              <a:rPr lang="lt-LT" dirty="0" smtClean="0"/>
              <a:t> </a:t>
            </a:r>
            <a:r>
              <a:rPr lang="lt-LT" dirty="0" err="1" smtClean="0"/>
              <a:t>of</a:t>
            </a:r>
            <a:r>
              <a:rPr lang="lt-LT" dirty="0" smtClean="0"/>
              <a:t> </a:t>
            </a:r>
            <a:r>
              <a:rPr lang="lt-LT" dirty="0" err="1" smtClean="0"/>
              <a:t>charge</a:t>
            </a:r>
            <a:r>
              <a:rPr lang="lt-LT" dirty="0"/>
              <a:t>.</a:t>
            </a:r>
            <a:endParaRPr lang="lt-LT" dirty="0" smtClean="0"/>
          </a:p>
          <a:p>
            <a:r>
              <a:rPr lang="lt-LT" dirty="0" err="1" smtClean="0"/>
              <a:t>Modern</a:t>
            </a:r>
            <a:r>
              <a:rPr lang="lt-LT" dirty="0" smtClean="0"/>
              <a:t> </a:t>
            </a:r>
            <a:r>
              <a:rPr lang="en-US" dirty="0" smtClean="0"/>
              <a:t>t</a:t>
            </a:r>
            <a:r>
              <a:rPr lang="lt-LT" dirty="0" err="1" smtClean="0"/>
              <a:t>echnologies</a:t>
            </a:r>
            <a:r>
              <a:rPr lang="lt-LT" dirty="0" smtClean="0"/>
              <a:t> </a:t>
            </a:r>
            <a:r>
              <a:rPr lang="lt-LT" dirty="0" err="1" smtClean="0"/>
              <a:t>can</a:t>
            </a:r>
            <a:r>
              <a:rPr lang="lt-LT" dirty="0" smtClean="0"/>
              <a:t> be </a:t>
            </a:r>
            <a:r>
              <a:rPr lang="lt-LT" dirty="0" err="1" smtClean="0"/>
              <a:t>used</a:t>
            </a:r>
            <a:r>
              <a:rPr lang="lt-LT" dirty="0" smtClean="0"/>
              <a:t>.</a:t>
            </a:r>
          </a:p>
          <a:p>
            <a:endParaRPr lang="lt-LT" dirty="0"/>
          </a:p>
        </p:txBody>
      </p:sp>
    </p:spTree>
    <p:extLst>
      <p:ext uri="{BB962C8B-B14F-4D97-AF65-F5344CB8AC3E}">
        <p14:creationId xmlns:p14="http://schemas.microsoft.com/office/powerpoint/2010/main" val="38537393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SETTLEMENT AGREEMENT </a:t>
            </a:r>
            <a:endParaRPr lang="lt-LT" dirty="0"/>
          </a:p>
        </p:txBody>
      </p:sp>
      <p:sp>
        <p:nvSpPr>
          <p:cNvPr id="3" name="Content Placeholder 2"/>
          <p:cNvSpPr>
            <a:spLocks noGrp="1"/>
          </p:cNvSpPr>
          <p:nvPr>
            <p:ph idx="1"/>
          </p:nvPr>
        </p:nvSpPr>
        <p:spPr/>
        <p:txBody>
          <a:bodyPr/>
          <a:lstStyle/>
          <a:p>
            <a:r>
              <a:rPr lang="en-US" dirty="0" smtClean="0"/>
              <a:t>In out-of-court mediation has statutory effect to the parties.</a:t>
            </a:r>
          </a:p>
          <a:p>
            <a:pPr algn="just"/>
            <a:r>
              <a:rPr lang="lt-LT" dirty="0" smtClean="0"/>
              <a:t>It c</a:t>
            </a:r>
            <a:r>
              <a:rPr lang="en-US" dirty="0" smtClean="0"/>
              <a:t>an </a:t>
            </a:r>
            <a:r>
              <a:rPr lang="en-GB" dirty="0" smtClean="0"/>
              <a:t>be submitted to court for endorsement in accordance with the summary procedure set forth in Chapter XXXIX of the CCP.  </a:t>
            </a:r>
            <a:r>
              <a:rPr lang="de-DE" dirty="0" smtClean="0"/>
              <a:t>In such </a:t>
            </a:r>
            <a:r>
              <a:rPr lang="en-US" dirty="0" smtClean="0"/>
              <a:t>cases court decision has </a:t>
            </a:r>
            <a:r>
              <a:rPr lang="en-US" i="1" dirty="0" smtClean="0"/>
              <a:t>res judicata</a:t>
            </a:r>
            <a:r>
              <a:rPr lang="en-US" dirty="0" smtClean="0"/>
              <a:t>. </a:t>
            </a:r>
          </a:p>
          <a:p>
            <a:pPr algn="just"/>
            <a:r>
              <a:rPr lang="en-US" dirty="0" smtClean="0"/>
              <a:t>In court-annexed mediation settlement agreement is approved by the judge, who hears the case. </a:t>
            </a:r>
          </a:p>
          <a:p>
            <a:endParaRPr lang="lt-LT" dirty="0"/>
          </a:p>
        </p:txBody>
      </p:sp>
    </p:spTree>
    <p:extLst>
      <p:ext uri="{BB962C8B-B14F-4D97-AF65-F5344CB8AC3E}">
        <p14:creationId xmlns:p14="http://schemas.microsoft.com/office/powerpoint/2010/main" val="25214238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b="1" dirty="0" smtClean="0"/>
              <a:t>MEDIATORS</a:t>
            </a:r>
            <a:endParaRPr lang="lt-LT" b="1" dirty="0"/>
          </a:p>
        </p:txBody>
      </p:sp>
      <p:sp>
        <p:nvSpPr>
          <p:cNvPr id="3" name="Content Placeholder 2"/>
          <p:cNvSpPr>
            <a:spLocks noGrp="1"/>
          </p:cNvSpPr>
          <p:nvPr>
            <p:ph idx="1"/>
          </p:nvPr>
        </p:nvSpPr>
        <p:spPr/>
        <p:txBody>
          <a:bodyPr/>
          <a:lstStyle/>
          <a:p>
            <a:pPr algn="just"/>
            <a:r>
              <a:rPr lang="lt-LT" dirty="0" smtClean="0"/>
              <a:t> </a:t>
            </a:r>
            <a:r>
              <a:rPr lang="lt-LT" dirty="0" err="1" smtClean="0"/>
              <a:t>Still</a:t>
            </a:r>
            <a:r>
              <a:rPr lang="lt-LT" dirty="0" smtClean="0"/>
              <a:t> </a:t>
            </a:r>
            <a:r>
              <a:rPr lang="lt-LT" dirty="0" err="1" smtClean="0"/>
              <a:t>no</a:t>
            </a:r>
            <a:r>
              <a:rPr lang="lt-LT" dirty="0" smtClean="0"/>
              <a:t> </a:t>
            </a:r>
            <a:r>
              <a:rPr lang="lt-LT" dirty="0" err="1" smtClean="0"/>
              <a:t>exact</a:t>
            </a:r>
            <a:r>
              <a:rPr lang="lt-LT" dirty="0" smtClean="0"/>
              <a:t> </a:t>
            </a:r>
            <a:r>
              <a:rPr lang="lt-LT" dirty="0" err="1" smtClean="0"/>
              <a:t>requirements</a:t>
            </a:r>
            <a:r>
              <a:rPr lang="lt-LT" dirty="0" smtClean="0"/>
              <a:t> </a:t>
            </a:r>
            <a:r>
              <a:rPr lang="lt-LT" dirty="0" err="1" smtClean="0"/>
              <a:t>for</a:t>
            </a:r>
            <a:r>
              <a:rPr lang="lt-LT" dirty="0" smtClean="0"/>
              <a:t> </a:t>
            </a:r>
            <a:r>
              <a:rPr lang="lt-LT" dirty="0" err="1" smtClean="0"/>
              <a:t>all</a:t>
            </a:r>
            <a:r>
              <a:rPr lang="lt-LT" dirty="0" smtClean="0"/>
              <a:t> </a:t>
            </a:r>
            <a:r>
              <a:rPr lang="lt-LT" dirty="0" err="1" smtClean="0"/>
              <a:t>mediators</a:t>
            </a:r>
            <a:r>
              <a:rPr lang="lt-LT" dirty="0" smtClean="0"/>
              <a:t> </a:t>
            </a:r>
            <a:r>
              <a:rPr lang="lt-LT" dirty="0" err="1" smtClean="0"/>
              <a:t>and</a:t>
            </a:r>
            <a:r>
              <a:rPr lang="lt-LT" dirty="0" smtClean="0"/>
              <a:t> </a:t>
            </a:r>
            <a:r>
              <a:rPr lang="lt-LT" dirty="0" err="1" smtClean="0"/>
              <a:t>no</a:t>
            </a:r>
            <a:r>
              <a:rPr lang="lt-LT" dirty="0" smtClean="0"/>
              <a:t> </a:t>
            </a:r>
            <a:r>
              <a:rPr lang="lt-LT" dirty="0" err="1" smtClean="0"/>
              <a:t>exact</a:t>
            </a:r>
            <a:r>
              <a:rPr lang="lt-LT" dirty="0" smtClean="0"/>
              <a:t> </a:t>
            </a:r>
            <a:r>
              <a:rPr lang="lt-LT" dirty="0" err="1" smtClean="0"/>
              <a:t>list</a:t>
            </a:r>
            <a:r>
              <a:rPr lang="lt-LT" dirty="0" smtClean="0"/>
              <a:t> </a:t>
            </a:r>
            <a:r>
              <a:rPr lang="lt-LT" dirty="0" err="1" smtClean="0"/>
              <a:t>of</a:t>
            </a:r>
            <a:r>
              <a:rPr lang="lt-LT" dirty="0" smtClean="0"/>
              <a:t> </a:t>
            </a:r>
            <a:r>
              <a:rPr lang="lt-LT" dirty="0" err="1" smtClean="0"/>
              <a:t>mediators</a:t>
            </a:r>
            <a:r>
              <a:rPr lang="lt-LT" dirty="0" smtClean="0"/>
              <a:t>.</a:t>
            </a:r>
          </a:p>
          <a:p>
            <a:pPr algn="just"/>
            <a:r>
              <a:rPr lang="lt-LT" dirty="0" err="1" smtClean="0"/>
              <a:t>Only</a:t>
            </a:r>
            <a:r>
              <a:rPr lang="lt-LT" dirty="0" smtClean="0"/>
              <a:t> </a:t>
            </a:r>
            <a:r>
              <a:rPr lang="lt-LT" dirty="0" err="1" smtClean="0"/>
              <a:t>list</a:t>
            </a:r>
            <a:r>
              <a:rPr lang="lt-LT" dirty="0" smtClean="0"/>
              <a:t> </a:t>
            </a:r>
            <a:r>
              <a:rPr lang="lt-LT" dirty="0" err="1" smtClean="0"/>
              <a:t>of</a:t>
            </a:r>
            <a:r>
              <a:rPr lang="lt-LT" dirty="0" smtClean="0"/>
              <a:t> </a:t>
            </a:r>
            <a:r>
              <a:rPr lang="lt-LT" dirty="0" err="1" smtClean="0"/>
              <a:t>court</a:t>
            </a:r>
            <a:r>
              <a:rPr lang="lt-LT" dirty="0" smtClean="0"/>
              <a:t> </a:t>
            </a:r>
            <a:r>
              <a:rPr lang="lt-LT" dirty="0" err="1" smtClean="0"/>
              <a:t>mediators</a:t>
            </a:r>
            <a:r>
              <a:rPr lang="lt-LT" dirty="0" smtClean="0"/>
              <a:t>. </a:t>
            </a:r>
          </a:p>
          <a:p>
            <a:pPr algn="just"/>
            <a:r>
              <a:rPr lang="en-GB" dirty="0"/>
              <a:t>Persons, who wish to be included into the list of court mediators must have at least 32 academic hours’ training on mediation; if a person is a judge he or she could have participated in the courses on mediation within the scope of the training program for the judges</a:t>
            </a:r>
            <a:r>
              <a:rPr lang="en-GB" dirty="0" smtClean="0"/>
              <a:t>.</a:t>
            </a:r>
            <a:endParaRPr lang="lt-LT" dirty="0" smtClean="0"/>
          </a:p>
          <a:p>
            <a:pPr algn="just"/>
            <a:r>
              <a:rPr lang="en-GB" dirty="0"/>
              <a:t>There is a Commission of court-annexed </a:t>
            </a:r>
            <a:r>
              <a:rPr lang="en-GB" dirty="0" smtClean="0"/>
              <a:t>mediation</a:t>
            </a:r>
            <a:r>
              <a:rPr lang="lt-LT" dirty="0" smtClean="0"/>
              <a:t>, </a:t>
            </a:r>
            <a:r>
              <a:rPr lang="en-GB" dirty="0"/>
              <a:t>which is responsible for inclusion of persons into the list of court mediators. </a:t>
            </a:r>
            <a:endParaRPr lang="lt-LT" dirty="0"/>
          </a:p>
          <a:p>
            <a:pPr algn="just"/>
            <a:endParaRPr lang="lt-LT" dirty="0" smtClean="0"/>
          </a:p>
          <a:p>
            <a:pPr algn="just"/>
            <a:endParaRPr lang="lt-LT" dirty="0"/>
          </a:p>
        </p:txBody>
      </p:sp>
    </p:spTree>
    <p:extLst>
      <p:ext uri="{BB962C8B-B14F-4D97-AF65-F5344CB8AC3E}">
        <p14:creationId xmlns:p14="http://schemas.microsoft.com/office/powerpoint/2010/main" val="30181369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b="1" dirty="0" smtClean="0"/>
              <a:t>FUTURE PERSPECTIVES</a:t>
            </a:r>
            <a:endParaRPr lang="lt-LT" b="1" dirty="0"/>
          </a:p>
        </p:txBody>
      </p:sp>
      <p:sp>
        <p:nvSpPr>
          <p:cNvPr id="3" name="Content Placeholder 2"/>
          <p:cNvSpPr>
            <a:spLocks noGrp="1"/>
          </p:cNvSpPr>
          <p:nvPr>
            <p:ph idx="1"/>
          </p:nvPr>
        </p:nvSpPr>
        <p:spPr/>
        <p:txBody>
          <a:bodyPr/>
          <a:lstStyle/>
          <a:p>
            <a:pPr algn="just"/>
            <a:r>
              <a:rPr lang="lt-LT" dirty="0" err="1" smtClean="0"/>
              <a:t>New</a:t>
            </a:r>
            <a:r>
              <a:rPr lang="lt-LT" dirty="0" smtClean="0"/>
              <a:t> </a:t>
            </a:r>
            <a:r>
              <a:rPr lang="lt-LT" dirty="0" err="1" smtClean="0"/>
              <a:t>Concept</a:t>
            </a:r>
            <a:r>
              <a:rPr lang="lt-LT" dirty="0" smtClean="0"/>
              <a:t> </a:t>
            </a:r>
            <a:r>
              <a:rPr lang="lt-LT" dirty="0" err="1" smtClean="0"/>
              <a:t>of</a:t>
            </a:r>
            <a:r>
              <a:rPr lang="lt-LT" dirty="0" smtClean="0"/>
              <a:t> </a:t>
            </a:r>
            <a:r>
              <a:rPr lang="lt-LT" dirty="0" err="1" smtClean="0"/>
              <a:t>mediation</a:t>
            </a:r>
            <a:r>
              <a:rPr lang="lt-LT" dirty="0" smtClean="0"/>
              <a:t> </a:t>
            </a:r>
            <a:r>
              <a:rPr lang="lt-LT" dirty="0" err="1" smtClean="0"/>
              <a:t>was</a:t>
            </a:r>
            <a:r>
              <a:rPr lang="lt-LT" dirty="0" smtClean="0"/>
              <a:t> </a:t>
            </a:r>
            <a:r>
              <a:rPr lang="lt-LT" dirty="0" err="1" smtClean="0"/>
              <a:t>adopted</a:t>
            </a:r>
            <a:r>
              <a:rPr lang="lt-LT" dirty="0" smtClean="0"/>
              <a:t> </a:t>
            </a:r>
            <a:r>
              <a:rPr lang="lt-LT" dirty="0" err="1" smtClean="0"/>
              <a:t>in</a:t>
            </a:r>
            <a:r>
              <a:rPr lang="lt-LT" dirty="0" smtClean="0"/>
              <a:t> 2015.</a:t>
            </a:r>
          </a:p>
          <a:p>
            <a:pPr algn="just"/>
            <a:r>
              <a:rPr lang="lt-LT" dirty="0" err="1" smtClean="0"/>
              <a:t>New</a:t>
            </a:r>
            <a:r>
              <a:rPr lang="lt-LT" dirty="0" smtClean="0"/>
              <a:t> </a:t>
            </a:r>
            <a:r>
              <a:rPr lang="lt-LT" dirty="0" err="1" smtClean="0"/>
              <a:t>law</a:t>
            </a:r>
            <a:r>
              <a:rPr lang="lt-LT" dirty="0" smtClean="0"/>
              <a:t> </a:t>
            </a:r>
            <a:r>
              <a:rPr lang="lt-LT" dirty="0" err="1" smtClean="0"/>
              <a:t>is</a:t>
            </a:r>
            <a:r>
              <a:rPr lang="lt-LT" dirty="0" smtClean="0"/>
              <a:t> </a:t>
            </a:r>
            <a:r>
              <a:rPr lang="lt-LT" dirty="0" err="1" smtClean="0"/>
              <a:t>being</a:t>
            </a:r>
            <a:r>
              <a:rPr lang="lt-LT" dirty="0" smtClean="0"/>
              <a:t> </a:t>
            </a:r>
            <a:r>
              <a:rPr lang="lt-LT" dirty="0" err="1" smtClean="0"/>
              <a:t>drafted</a:t>
            </a:r>
            <a:r>
              <a:rPr lang="lt-LT" dirty="0" smtClean="0"/>
              <a:t> </a:t>
            </a:r>
            <a:r>
              <a:rPr lang="lt-LT" dirty="0" err="1" smtClean="0"/>
              <a:t>and</a:t>
            </a:r>
            <a:r>
              <a:rPr lang="lt-LT" dirty="0" smtClean="0"/>
              <a:t> </a:t>
            </a:r>
            <a:r>
              <a:rPr lang="lt-LT" dirty="0" err="1" smtClean="0"/>
              <a:t>discussed</a:t>
            </a:r>
            <a:r>
              <a:rPr lang="lt-LT" dirty="0" smtClean="0"/>
              <a:t>. </a:t>
            </a:r>
          </a:p>
          <a:p>
            <a:pPr algn="just"/>
            <a:r>
              <a:rPr lang="lt-LT" dirty="0" err="1" smtClean="0"/>
              <a:t>Ideas</a:t>
            </a:r>
            <a:r>
              <a:rPr lang="lt-LT" dirty="0" smtClean="0"/>
              <a:t> to </a:t>
            </a:r>
            <a:r>
              <a:rPr lang="lt-LT" dirty="0" err="1" smtClean="0"/>
              <a:t>introduce</a:t>
            </a:r>
            <a:r>
              <a:rPr lang="lt-LT" dirty="0" smtClean="0"/>
              <a:t> </a:t>
            </a:r>
            <a:r>
              <a:rPr lang="lt-LT" dirty="0" err="1" smtClean="0"/>
              <a:t>some</a:t>
            </a:r>
            <a:r>
              <a:rPr lang="lt-LT" dirty="0" smtClean="0"/>
              <a:t> </a:t>
            </a:r>
            <a:r>
              <a:rPr lang="lt-LT" dirty="0" err="1" smtClean="0"/>
              <a:t>kind</a:t>
            </a:r>
            <a:r>
              <a:rPr lang="lt-LT" dirty="0" smtClean="0"/>
              <a:t> </a:t>
            </a:r>
            <a:r>
              <a:rPr lang="lt-LT" dirty="0" err="1" smtClean="0"/>
              <a:t>of</a:t>
            </a:r>
            <a:r>
              <a:rPr lang="lt-LT" dirty="0" smtClean="0"/>
              <a:t> </a:t>
            </a:r>
            <a:r>
              <a:rPr lang="lt-LT" dirty="0" err="1" smtClean="0"/>
              <a:t>mandatory</a:t>
            </a:r>
            <a:r>
              <a:rPr lang="lt-LT" dirty="0" smtClean="0"/>
              <a:t> </a:t>
            </a:r>
            <a:r>
              <a:rPr lang="lt-LT" dirty="0" err="1" smtClean="0"/>
              <a:t>mediation</a:t>
            </a:r>
            <a:r>
              <a:rPr lang="lt-LT" dirty="0" smtClean="0"/>
              <a:t>.</a:t>
            </a:r>
          </a:p>
          <a:p>
            <a:pPr algn="just"/>
            <a:r>
              <a:rPr lang="lt-LT" dirty="0" err="1" smtClean="0"/>
              <a:t>Some</a:t>
            </a:r>
            <a:r>
              <a:rPr lang="lt-LT" dirty="0" smtClean="0"/>
              <a:t> </a:t>
            </a:r>
            <a:r>
              <a:rPr lang="lt-LT" dirty="0" err="1" smtClean="0"/>
              <a:t>requirements</a:t>
            </a:r>
            <a:r>
              <a:rPr lang="lt-LT" dirty="0" smtClean="0"/>
              <a:t> </a:t>
            </a:r>
            <a:r>
              <a:rPr lang="lt-LT" dirty="0" err="1" smtClean="0"/>
              <a:t>for</a:t>
            </a:r>
            <a:r>
              <a:rPr lang="lt-LT" dirty="0" smtClean="0"/>
              <a:t> </a:t>
            </a:r>
            <a:r>
              <a:rPr lang="lt-LT" dirty="0" err="1" smtClean="0"/>
              <a:t>mediators</a:t>
            </a:r>
            <a:r>
              <a:rPr lang="lt-LT" dirty="0" smtClean="0"/>
              <a:t> </a:t>
            </a:r>
            <a:r>
              <a:rPr lang="lt-LT" dirty="0" err="1" smtClean="0"/>
              <a:t>will</a:t>
            </a:r>
            <a:r>
              <a:rPr lang="lt-LT" dirty="0" smtClean="0"/>
              <a:t> be </a:t>
            </a:r>
            <a:r>
              <a:rPr lang="lt-LT" dirty="0" err="1" smtClean="0"/>
              <a:t>set</a:t>
            </a:r>
            <a:r>
              <a:rPr lang="lt-LT" dirty="0" smtClean="0"/>
              <a:t>.</a:t>
            </a:r>
            <a:endParaRPr lang="lt-LT" dirty="0"/>
          </a:p>
        </p:txBody>
      </p:sp>
    </p:spTree>
    <p:extLst>
      <p:ext uri="{BB962C8B-B14F-4D97-AF65-F5344CB8AC3E}">
        <p14:creationId xmlns:p14="http://schemas.microsoft.com/office/powerpoint/2010/main" val="25466134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487</Words>
  <Application>Microsoft Office PowerPoint</Application>
  <PresentationFormat>Widescreen</PresentationFormat>
  <Paragraphs>38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Legal regulation of mediation and involved institutions: Lithuania</vt:lpstr>
      <vt:lpstr>PowerPoint Presentation</vt:lpstr>
      <vt:lpstr>NORMATIVE SOURCES</vt:lpstr>
      <vt:lpstr>TYPES OF MEDIATION</vt:lpstr>
      <vt:lpstr>TERMS AND DEFINITIONS</vt:lpstr>
      <vt:lpstr>MEDIATION PROCEDURE</vt:lpstr>
      <vt:lpstr>SETTLEMENT AGREEMENT </vt:lpstr>
      <vt:lpstr>MEDIATORS</vt:lpstr>
      <vt:lpstr>FUTURE PERSPECTIVES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regulation of mediation and involved institutions: (2) Lithuania</dc:title>
  <dc:creator>Vigita</dc:creator>
  <cp:lastModifiedBy>Kristine Tihanova</cp:lastModifiedBy>
  <cp:revision>7</cp:revision>
  <dcterms:created xsi:type="dcterms:W3CDTF">2016-04-07T16:52:34Z</dcterms:created>
  <dcterms:modified xsi:type="dcterms:W3CDTF">2016-04-25T13:15:21Z</dcterms:modified>
</cp:coreProperties>
</file>